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405" r:id="rId1"/>
  </p:sldMasterIdLst>
  <p:notesMasterIdLst>
    <p:notesMasterId r:id="rId4"/>
  </p:notesMasterIdLst>
  <p:handoutMasterIdLst>
    <p:handoutMasterId r:id="rId5"/>
  </p:handoutMasterIdLst>
  <p:sldIdLst>
    <p:sldId id="1022" r:id="rId2"/>
    <p:sldId id="1023" r:id="rId3"/>
  </p:sldIdLst>
  <p:sldSz cx="9144000" cy="6858000" type="screen4x3"/>
  <p:notesSz cx="6858000" cy="99456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rgbClr val="6633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rgbClr val="6633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rgbClr val="6633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rgbClr val="6633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rgbClr val="6633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b="1" kern="1200">
        <a:solidFill>
          <a:srgbClr val="6633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b="1" kern="1200">
        <a:solidFill>
          <a:srgbClr val="6633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b="1" kern="1200">
        <a:solidFill>
          <a:srgbClr val="6633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b="1" kern="1200">
        <a:solidFill>
          <a:srgbClr val="6633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00FF"/>
    <a:srgbClr val="3399FF"/>
    <a:srgbClr val="663300"/>
    <a:srgbClr val="333300"/>
    <a:srgbClr val="CC33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0262" autoAdjust="0"/>
  </p:normalViewPr>
  <p:slideViewPr>
    <p:cSldViewPr>
      <p:cViewPr varScale="1">
        <p:scale>
          <a:sx n="71" d="100"/>
          <a:sy n="71" d="100"/>
        </p:scale>
        <p:origin x="1072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>
            <a:extLst>
              <a:ext uri="{FF2B5EF4-FFF2-40B4-BE49-F238E27FC236}">
                <a16:creationId xmlns:a16="http://schemas.microsoft.com/office/drawing/2014/main" id="{82DBA363-6619-9F82-B4A6-8897A04A9F9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62" tIns="45931" rIns="91862" bIns="45931" numCol="1" anchor="t" anchorCtr="0" compatLnSpc="1">
            <a:prstTxWarp prst="textNoShape">
              <a:avLst/>
            </a:prstTxWarp>
          </a:bodyPr>
          <a:lstStyle>
            <a:lvl1pPr defTabSz="918372" eaLnBrk="1" hangingPunct="1">
              <a:defRPr sz="1200" b="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F5560E2B-0485-56A1-1D21-7A3C6A2E67A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62" tIns="45931" rIns="91862" bIns="45931" numCol="1" anchor="t" anchorCtr="0" compatLnSpc="1">
            <a:prstTxWarp prst="textNoShape">
              <a:avLst/>
            </a:prstTxWarp>
          </a:bodyPr>
          <a:lstStyle>
            <a:lvl1pPr algn="r" defTabSz="918372" eaLnBrk="1" hangingPunct="1">
              <a:defRPr sz="1200" b="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4564" name="Rectangle 4">
            <a:extLst>
              <a:ext uri="{FF2B5EF4-FFF2-40B4-BE49-F238E27FC236}">
                <a16:creationId xmlns:a16="http://schemas.microsoft.com/office/drawing/2014/main" id="{9FB78F1D-361D-A3C2-EC68-B6C40820668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71800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62" tIns="45931" rIns="91862" bIns="45931" numCol="1" anchor="b" anchorCtr="0" compatLnSpc="1">
            <a:prstTxWarp prst="textNoShape">
              <a:avLst/>
            </a:prstTxWarp>
          </a:bodyPr>
          <a:lstStyle>
            <a:lvl1pPr defTabSz="918372" eaLnBrk="1" hangingPunct="1">
              <a:defRPr sz="1200" b="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4565" name="Rectangle 5">
            <a:extLst>
              <a:ext uri="{FF2B5EF4-FFF2-40B4-BE49-F238E27FC236}">
                <a16:creationId xmlns:a16="http://schemas.microsoft.com/office/drawing/2014/main" id="{CFE81ADA-B3DE-D023-9372-A8489FEA112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862" tIns="45931" rIns="91862" bIns="45931" numCol="1" anchor="b" anchorCtr="0" compatLnSpc="1">
            <a:prstTxWarp prst="textNoShape">
              <a:avLst/>
            </a:prstTxWarp>
          </a:bodyPr>
          <a:lstStyle>
            <a:lvl1pPr algn="r" defTabSz="915988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676768E-9B5B-4826-BFC9-27E1B746EDF0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6CA7676-754D-2EEB-8152-1C58CDC16D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879" tIns="45440" rIns="90879" bIns="45440" numCol="1" anchor="t" anchorCtr="0" compatLnSpc="1">
            <a:prstTxWarp prst="textNoShape">
              <a:avLst/>
            </a:prstTxWarp>
          </a:bodyPr>
          <a:lstStyle>
            <a:lvl1pPr defTabSz="909126" eaLnBrk="1" hangingPunct="1">
              <a:defRPr sz="1200" b="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74684B6-FC63-8A06-3CA4-FE1D2F7AA39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0213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879" tIns="45440" rIns="90879" bIns="45440" numCol="1" anchor="t" anchorCtr="0" compatLnSpc="1">
            <a:prstTxWarp prst="textNoShape">
              <a:avLst/>
            </a:prstTxWarp>
          </a:bodyPr>
          <a:lstStyle>
            <a:lvl1pPr algn="r" defTabSz="909126" eaLnBrk="1" hangingPunct="1">
              <a:defRPr sz="1200" b="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5029671-9D3F-385E-CCAF-11B061ABB97B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82F10FF6-5BAF-C60E-D687-FDC81F2A96D9}"/>
              </a:ext>
            </a:extLst>
          </p:cNvPr>
          <p:cNvSpPr>
            <a:spLocks noGrp="1" noRot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879" tIns="45440" rIns="90879" bIns="454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D7246FEF-6FE2-033D-50E3-9B7907A22F4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70213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879" tIns="45440" rIns="90879" bIns="45440" numCol="1" anchor="b" anchorCtr="0" compatLnSpc="1">
            <a:prstTxWarp prst="textNoShape">
              <a:avLst/>
            </a:prstTxWarp>
          </a:bodyPr>
          <a:lstStyle>
            <a:lvl1pPr defTabSz="909126" eaLnBrk="1" hangingPunct="1">
              <a:defRPr sz="1200" b="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20C1FE7B-B600-3C2F-D597-D36A505FC5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5625"/>
            <a:ext cx="2970213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879" tIns="45440" rIns="90879" bIns="45440" numCol="1" anchor="b" anchorCtr="0" compatLnSpc="1">
            <a:prstTxWarp prst="textNoShape">
              <a:avLst/>
            </a:prstTxWarp>
          </a:bodyPr>
          <a:lstStyle>
            <a:lvl1pPr algn="r" defTabSz="906463" eaLnBrk="1" hangingPunct="1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8201B06-BBD6-42A5-9FB3-361F08D6930F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ＭＳ Ｐ明朝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ＭＳ Ｐ明朝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ＭＳ Ｐ明朝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ＭＳ Ｐ明朝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ＭＳ Ｐ明朝" pitchFamily="18" charset="-128"/>
        <a:cs typeface="ＭＳ Ｐ明朝" charset="0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F60653E-822C-F80F-5CB8-7E039CC550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3CE58C8E-9838-F70F-DA64-E0B52C3D60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EDB2E44-01F9-3114-0006-31629C2CC9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FB9153E-7C41-A9F7-BEE3-3A41A76A31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38998D3-874C-5E4F-EAA3-45A6AF301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D4E355A6-787C-4266-96E3-CFA37F4151CA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9021D20-EB12-CFA3-E374-57620B611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E2ACEA3-4334-5373-098C-3B03A2F9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7D05D60C-0264-4B42-825C-F0F40681F0D8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190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68F58C4-696F-7EF3-1717-D6ACCD353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62F89B74-CA97-41D5-83F7-6C9A5B0BECA8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736A7C4-5580-8852-E306-6CE9F8558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8334797-DB1E-C421-50E6-7C93E1FB5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E477786F-3581-4EF3-9E0D-E1E8FD54A687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316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F88CE1B-EF27-9E7F-E8E5-307FB580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A0070338-52CE-4097-A8DC-83C45ABBBD17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C758594-9FBC-3B61-05FB-A16366721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D107FEE-A267-F65E-3F61-CD64F9CD5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FABC9EB9-ADEF-4485-9786-2A7360AC1CD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0969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0696F29-14CF-FF27-C889-A1AEA40D5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419D73C3-F4F1-46C3-A80A-BA7C7D511E0E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1422ABA-3A6B-6CCF-9079-235B4D90C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3FF2B6-FE80-3597-713B-A87185F4F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7C8D9A04-54A9-49C1-A5B2-04CC8F7FE9F7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2154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168212-CC06-6674-BF7E-31B39834E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C723DFC1-CD7A-43CA-9E87-185DA08B5637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FC53EC8-99AE-AAB1-3F62-32651407C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50E7A74-8B32-2688-739C-B7F1F4F72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20C102F6-E697-4200-9A9D-532829ED2A1C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251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50CF02B-A4B5-84DE-CB7B-9F764A702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B4DDA239-3AED-4014-836C-78EBBB0AB03F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E4B4FCB-3987-FDB4-C863-FA2D51433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B86973B-6510-E747-0312-94FADFA1D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684341AE-1E2C-42ED-9D71-6497FB9A04A8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239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5FF3992-8BC9-A22A-1092-77BC217A8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239E7A17-88FD-40E4-8E18-6380E33C8D33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2F05CB6-DD66-DCB4-3FBB-B4E2B5FFC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00C5D41-F493-F268-76F6-ACB970577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506A087B-98E6-4C27-B941-A4F28B2EB25F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050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A90B659-32FA-86AD-BED3-145CDE0E5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39A43DB3-50D5-4CE4-8F61-2C09E99FCBAF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7E2BDAD-B73B-13C3-F4CB-64525C113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3E5AA64-3576-391E-462D-25BACF249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90A6E2A0-860E-4E62-83BF-EE306AD82880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497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4598502-C7EE-95AC-32A9-D08A6F6D5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181F4539-2FFC-4F3B-B6E6-D458339E618A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39BA737-D78D-BA49-E1D3-839135F58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3816958-E76F-9992-03C3-344E1C29F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02D5169A-0682-41BC-BE73-FFF8E3DD7273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420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575B2B1-5241-59A2-AD7D-94373EB93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F8A5FB07-8961-4B9A-B0C5-E63F94539A1F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8D90E48-493E-7CAB-D095-1121ABBA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A70D1E4-8690-4DFB-A3FE-5307B16A5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3DC9ACC7-B446-4CB1-9A48-F8892ECCCDAC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804EF20-495D-F28E-11D2-27A891C85A83}"/>
              </a:ext>
            </a:extLst>
          </p:cNvPr>
          <p:cNvSpPr/>
          <p:nvPr userDrawn="1"/>
        </p:nvSpPr>
        <p:spPr bwMode="auto">
          <a:xfrm>
            <a:off x="37992" y="5788345"/>
            <a:ext cx="4534007" cy="1035664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E959F2D6-845C-D06C-140E-B91BC8F838E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012183" y="1954560"/>
            <a:ext cx="1198563" cy="630237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ja-JP" sz="900" b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900" b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900" b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縦：スパイシー度</a:t>
            </a:r>
            <a:endParaRPr lang="en-US" altLang="ja-JP" sz="900" b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900" b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横：広がり度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3C10751-F915-6F79-FC6B-65554E831761}"/>
              </a:ext>
            </a:extLst>
          </p:cNvPr>
          <p:cNvSpPr/>
          <p:nvPr userDrawn="1"/>
        </p:nvSpPr>
        <p:spPr bwMode="auto">
          <a:xfrm>
            <a:off x="20994" y="558994"/>
            <a:ext cx="4572000" cy="37976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400" dirty="0">
                <a:solidFill>
                  <a:prstClr val="white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１．　スパイシー度　</a:t>
            </a:r>
            <a:endParaRPr kumimoji="1" lang="en-US" altLang="ja-JP" sz="1400" dirty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100" b="0" dirty="0">
                <a:solidFill>
                  <a:prstClr val="white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自社のビジョン・光る個性</a:t>
            </a:r>
            <a:endParaRPr kumimoji="1" lang="en-US" altLang="ja-JP" sz="1100" b="0" dirty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E843B9F-6494-4FFE-A036-9A08BB97CF4A}"/>
              </a:ext>
            </a:extLst>
          </p:cNvPr>
          <p:cNvSpPr/>
          <p:nvPr userDrawn="1"/>
        </p:nvSpPr>
        <p:spPr bwMode="auto">
          <a:xfrm>
            <a:off x="37993" y="547688"/>
            <a:ext cx="9068015" cy="511048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7BF61FF5-A884-26B8-1089-AFCA0708BB5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30265"/>
            <a:ext cx="581968" cy="262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1CCCDB5-B04B-0849-17EA-2CA9E1560F98}"/>
              </a:ext>
            </a:extLst>
          </p:cNvPr>
          <p:cNvSpPr/>
          <p:nvPr userDrawn="1"/>
        </p:nvSpPr>
        <p:spPr bwMode="auto">
          <a:xfrm>
            <a:off x="37992" y="2913062"/>
            <a:ext cx="4567173" cy="4397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400" dirty="0">
                <a:solidFill>
                  <a:prstClr val="white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２．　広がり度</a:t>
            </a:r>
            <a:endParaRPr kumimoji="1" lang="en-US" altLang="ja-JP" sz="1100" b="0" dirty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100" b="0" dirty="0">
                <a:solidFill>
                  <a:prstClr val="white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現在のお客様の特徴や実績／今後コラボしてみたい企業例</a:t>
            </a:r>
            <a:endParaRPr kumimoji="1" lang="en-US" altLang="ja-JP" sz="1100" b="0" dirty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" name="テキスト ボックス 22">
            <a:extLst>
              <a:ext uri="{FF2B5EF4-FFF2-40B4-BE49-F238E27FC236}">
                <a16:creationId xmlns:a16="http://schemas.microsoft.com/office/drawing/2014/main" id="{2610CDAB-0F67-9660-9987-1F47E5C4475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787900" y="147638"/>
            <a:ext cx="11699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お名前</a:t>
            </a:r>
            <a:endParaRPr lang="ja-JP" altLang="en-US" sz="1200" b="0" u="sng">
              <a:solidFill>
                <a:srgbClr val="0000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4" name="テキスト ボックス 23">
            <a:extLst>
              <a:ext uri="{FF2B5EF4-FFF2-40B4-BE49-F238E27FC236}">
                <a16:creationId xmlns:a16="http://schemas.microsoft.com/office/drawing/2014/main" id="{7011A4DA-7105-2E35-9120-0CFDA272397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589213" y="149225"/>
            <a:ext cx="11699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会社名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29AC6DEE-7A4F-A2B1-D0ED-BAE57B908C53}"/>
              </a:ext>
            </a:extLst>
          </p:cNvPr>
          <p:cNvCxnSpPr/>
          <p:nvPr userDrawn="1"/>
        </p:nvCxnSpPr>
        <p:spPr>
          <a:xfrm>
            <a:off x="2555875" y="482600"/>
            <a:ext cx="59769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23">
            <a:extLst>
              <a:ext uri="{FF2B5EF4-FFF2-40B4-BE49-F238E27FC236}">
                <a16:creationId xmlns:a16="http://schemas.microsoft.com/office/drawing/2014/main" id="{71E38CBA-244C-1767-DB80-E4586AE157C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875463" y="153988"/>
            <a:ext cx="11699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業　種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FB71C49-35A6-D17F-37E8-00C3471A8B50}"/>
              </a:ext>
            </a:extLst>
          </p:cNvPr>
          <p:cNvSpPr/>
          <p:nvPr userDrawn="1"/>
        </p:nvSpPr>
        <p:spPr bwMode="auto">
          <a:xfrm>
            <a:off x="4590638" y="548007"/>
            <a:ext cx="4521890" cy="627063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4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３．スパイシーマップ と 会社の未来</a:t>
            </a:r>
            <a:endParaRPr kumimoji="1" lang="en-US" altLang="ja-JP" sz="1400" b="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" name="円/楕円 32">
            <a:extLst>
              <a:ext uri="{FF2B5EF4-FFF2-40B4-BE49-F238E27FC236}">
                <a16:creationId xmlns:a16="http://schemas.microsoft.com/office/drawing/2014/main" id="{BBFCCA9D-940B-444D-437F-7110617E529D}"/>
              </a:ext>
            </a:extLst>
          </p:cNvPr>
          <p:cNvSpPr/>
          <p:nvPr userDrawn="1"/>
        </p:nvSpPr>
        <p:spPr bwMode="auto">
          <a:xfrm>
            <a:off x="5140771" y="2006947"/>
            <a:ext cx="107950" cy="92075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sz="1400" b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0" name="テキスト ボックス 39">
            <a:extLst>
              <a:ext uri="{FF2B5EF4-FFF2-40B4-BE49-F238E27FC236}">
                <a16:creationId xmlns:a16="http://schemas.microsoft.com/office/drawing/2014/main" id="{0C246BEA-2EDF-C0B7-F9E1-90BF71F43FC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177283" y="1954560"/>
            <a:ext cx="69762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" b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←現状位置</a:t>
            </a:r>
          </a:p>
        </p:txBody>
      </p:sp>
      <p:sp>
        <p:nvSpPr>
          <p:cNvPr id="21" name="星 5 35">
            <a:extLst>
              <a:ext uri="{FF2B5EF4-FFF2-40B4-BE49-F238E27FC236}">
                <a16:creationId xmlns:a16="http://schemas.microsoft.com/office/drawing/2014/main" id="{950C8295-1306-7E5D-90C8-54B6CB459D63}"/>
              </a:ext>
            </a:extLst>
          </p:cNvPr>
          <p:cNvSpPr/>
          <p:nvPr userDrawn="1"/>
        </p:nvSpPr>
        <p:spPr bwMode="auto">
          <a:xfrm>
            <a:off x="5123308" y="2137122"/>
            <a:ext cx="138113" cy="117475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sz="1400" b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2" name="テキスト ボックス 39">
            <a:extLst>
              <a:ext uri="{FF2B5EF4-FFF2-40B4-BE49-F238E27FC236}">
                <a16:creationId xmlns:a16="http://schemas.microsoft.com/office/drawing/2014/main" id="{31CA17F9-1B47-F07E-CF02-C73DA35D729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188396" y="2116485"/>
            <a:ext cx="110799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" b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←目指したいところ</a:t>
            </a:r>
          </a:p>
        </p:txBody>
      </p:sp>
      <p:sp>
        <p:nvSpPr>
          <p:cNvPr id="23" name="テキスト ボックス 1">
            <a:extLst>
              <a:ext uri="{FF2B5EF4-FFF2-40B4-BE49-F238E27FC236}">
                <a16:creationId xmlns:a16="http://schemas.microsoft.com/office/drawing/2014/main" id="{2F488CE2-39EC-B081-6010-C4F101547FA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789933" y="1359247"/>
            <a:ext cx="1878013" cy="57708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5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＜スパイシーマップ＞</a:t>
            </a:r>
            <a:br>
              <a:rPr lang="en-US" altLang="ja-JP" sz="105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</a:br>
            <a:r>
              <a:rPr lang="ja-JP" altLang="en-US" sz="105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スパイシー度、広がり度を</a:t>
            </a:r>
            <a:br>
              <a:rPr lang="en-US" altLang="ja-JP" sz="105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</a:br>
            <a:r>
              <a:rPr lang="ja-JP" altLang="en-US" sz="105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●☆でご記入ください</a:t>
            </a:r>
            <a:endParaRPr lang="en-US" altLang="ja-JP" sz="105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4CD66070-B206-A186-6F47-8244F47996D4}"/>
              </a:ext>
            </a:extLst>
          </p:cNvPr>
          <p:cNvSpPr/>
          <p:nvPr userDrawn="1"/>
        </p:nvSpPr>
        <p:spPr bwMode="auto">
          <a:xfrm>
            <a:off x="4672178" y="1268760"/>
            <a:ext cx="4364318" cy="1636712"/>
          </a:xfrm>
          <a:prstGeom prst="rect">
            <a:avLst/>
          </a:prstGeom>
          <a:noFill/>
          <a:ln w="9525" cap="flat" cmpd="sng" algn="ctr">
            <a:solidFill>
              <a:schemeClr val="accent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ja-JP" altLang="en-US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2" name="角丸四角形 2">
            <a:extLst>
              <a:ext uri="{FF2B5EF4-FFF2-40B4-BE49-F238E27FC236}">
                <a16:creationId xmlns:a16="http://schemas.microsoft.com/office/drawing/2014/main" id="{F6EB4167-4926-FE2E-753D-BF04978D70D3}"/>
              </a:ext>
            </a:extLst>
          </p:cNvPr>
          <p:cNvSpPr/>
          <p:nvPr userDrawn="1"/>
        </p:nvSpPr>
        <p:spPr>
          <a:xfrm>
            <a:off x="1115616" y="5684686"/>
            <a:ext cx="2318758" cy="19258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ja-JP" altLang="en-US" sz="1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ここがすごい！３大ポイント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4960E7D-62D8-6387-4177-53AF6CEA443E}"/>
              </a:ext>
            </a:extLst>
          </p:cNvPr>
          <p:cNvSpPr/>
          <p:nvPr userDrawn="1"/>
        </p:nvSpPr>
        <p:spPr bwMode="auto">
          <a:xfrm>
            <a:off x="4571999" y="5792468"/>
            <a:ext cx="4534008" cy="1035050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4" name="角丸四角形 36">
            <a:extLst>
              <a:ext uri="{FF2B5EF4-FFF2-40B4-BE49-F238E27FC236}">
                <a16:creationId xmlns:a16="http://schemas.microsoft.com/office/drawing/2014/main" id="{9162FFDD-F64B-0BC8-DD8C-BD4C94623924}"/>
              </a:ext>
            </a:extLst>
          </p:cNvPr>
          <p:cNvSpPr/>
          <p:nvPr userDrawn="1"/>
        </p:nvSpPr>
        <p:spPr>
          <a:xfrm>
            <a:off x="5515234" y="5700367"/>
            <a:ext cx="2672697" cy="192587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（アワード</a:t>
            </a:r>
            <a:r>
              <a:rPr kumimoji="1" lang="en-US" altLang="ja-JP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of</a:t>
            </a:r>
            <a:r>
              <a:rPr kumimoji="1"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アワード）推薦者コメント</a:t>
            </a:r>
          </a:p>
        </p:txBody>
      </p:sp>
      <p:sp>
        <p:nvSpPr>
          <p:cNvPr id="35" name="角丸四角形 37">
            <a:extLst>
              <a:ext uri="{FF2B5EF4-FFF2-40B4-BE49-F238E27FC236}">
                <a16:creationId xmlns:a16="http://schemas.microsoft.com/office/drawing/2014/main" id="{55750DFE-5F87-1443-ADD1-B11C810533B2}"/>
              </a:ext>
            </a:extLst>
          </p:cNvPr>
          <p:cNvSpPr/>
          <p:nvPr userDrawn="1"/>
        </p:nvSpPr>
        <p:spPr>
          <a:xfrm>
            <a:off x="8459788" y="179388"/>
            <a:ext cx="547687" cy="238125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en-US" altLang="ja-JP" sz="105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2025</a:t>
            </a:r>
          </a:p>
        </p:txBody>
      </p:sp>
      <p:sp>
        <p:nvSpPr>
          <p:cNvPr id="37" name="テキスト ボックス 23">
            <a:extLst>
              <a:ext uri="{FF2B5EF4-FFF2-40B4-BE49-F238E27FC236}">
                <a16:creationId xmlns:a16="http://schemas.microsoft.com/office/drawing/2014/main" id="{2662AA79-FCB9-E399-FA41-0CE75F60A20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589" y="260739"/>
            <a:ext cx="898003" cy="276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00" b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PR</a:t>
            </a:r>
            <a:r>
              <a:rPr lang="ja-JP" altLang="en-US" sz="1200" b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シート</a:t>
            </a:r>
          </a:p>
        </p:txBody>
      </p: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8526AA9D-668F-18DD-3B23-26B08AEACED7}"/>
              </a:ext>
            </a:extLst>
          </p:cNvPr>
          <p:cNvCxnSpPr>
            <a:cxnSpLocks/>
          </p:cNvCxnSpPr>
          <p:nvPr userDrawn="1"/>
        </p:nvCxnSpPr>
        <p:spPr>
          <a:xfrm>
            <a:off x="4590637" y="574530"/>
            <a:ext cx="0" cy="51119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42">
            <a:extLst>
              <a:ext uri="{FF2B5EF4-FFF2-40B4-BE49-F238E27FC236}">
                <a16:creationId xmlns:a16="http://schemas.microsoft.com/office/drawing/2014/main" id="{47AD3144-033C-069D-B629-B2CE199F457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318464" y="1290251"/>
            <a:ext cx="866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スパイシー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" name="テキスト ボックス 44">
            <a:extLst>
              <a:ext uri="{FF2B5EF4-FFF2-40B4-BE49-F238E27FC236}">
                <a16:creationId xmlns:a16="http://schemas.microsoft.com/office/drawing/2014/main" id="{D615F0B8-9A57-B286-728D-ACB69058D4F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462773" y="1505992"/>
            <a:ext cx="49244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顧客（販路）の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幅広さ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" name="テキスト ボックス 45">
            <a:extLst>
              <a:ext uri="{FF2B5EF4-FFF2-40B4-BE49-F238E27FC236}">
                <a16:creationId xmlns:a16="http://schemas.microsoft.com/office/drawing/2014/main" id="{07FD0323-78E2-1FD9-DE25-DEF2D71FF9C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99837" y="1687860"/>
            <a:ext cx="49244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地域密着など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深さ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89574C37-72DB-5CB3-0906-CD54370AF09E}"/>
              </a:ext>
            </a:extLst>
          </p:cNvPr>
          <p:cNvCxnSpPr>
            <a:cxnSpLocks/>
            <a:stCxn id="8" idx="2"/>
          </p:cNvCxnSpPr>
          <p:nvPr userDrawn="1"/>
        </p:nvCxnSpPr>
        <p:spPr>
          <a:xfrm>
            <a:off x="7751852" y="1536472"/>
            <a:ext cx="0" cy="1158974"/>
          </a:xfrm>
          <a:prstGeom prst="straightConnector1">
            <a:avLst/>
          </a:prstGeom>
          <a:ln w="76200">
            <a:solidFill>
              <a:schemeClr val="bg2">
                <a:lumMod val="9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78FF230-A9EA-5B4B-1E5F-D03C115215A4}"/>
              </a:ext>
            </a:extLst>
          </p:cNvPr>
          <p:cNvCxnSpPr>
            <a:cxnSpLocks/>
            <a:stCxn id="12" idx="1"/>
            <a:endCxn id="18" idx="3"/>
          </p:cNvCxnSpPr>
          <p:nvPr userDrawn="1"/>
        </p:nvCxnSpPr>
        <p:spPr>
          <a:xfrm flipH="1">
            <a:off x="7092280" y="2117974"/>
            <a:ext cx="1370493" cy="18355"/>
          </a:xfrm>
          <a:prstGeom prst="straightConnector1">
            <a:avLst/>
          </a:prstGeom>
          <a:ln w="76200">
            <a:solidFill>
              <a:schemeClr val="bg2">
                <a:lumMod val="9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3">
            <a:extLst>
              <a:ext uri="{FF2B5EF4-FFF2-40B4-BE49-F238E27FC236}">
                <a16:creationId xmlns:a16="http://schemas.microsoft.com/office/drawing/2014/main" id="{A5ED8C5B-E17D-D0F3-1E36-CD67FADECCC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318464" y="2695446"/>
            <a:ext cx="866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マイルド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0796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575B2B1-5241-59A2-AD7D-94373EB93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F8A5FB07-8961-4B9A-B0C5-E63F94539A1F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8D90E48-493E-7CAB-D095-1121ABBA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0A70D1E4-8690-4DFB-A3FE-5307B16A5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3DC9ACC7-B446-4CB1-9A48-F8892ECCCDAC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804EF20-495D-F28E-11D2-27A891C85A83}"/>
              </a:ext>
            </a:extLst>
          </p:cNvPr>
          <p:cNvSpPr/>
          <p:nvPr userDrawn="1"/>
        </p:nvSpPr>
        <p:spPr bwMode="auto">
          <a:xfrm>
            <a:off x="37992" y="5788345"/>
            <a:ext cx="4534007" cy="1035664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" name="正方形/長方形 3">
            <a:extLst>
              <a:ext uri="{FF2B5EF4-FFF2-40B4-BE49-F238E27FC236}">
                <a16:creationId xmlns:a16="http://schemas.microsoft.com/office/drawing/2014/main" id="{E959F2D6-845C-D06C-140E-B91BC8F838E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012183" y="1954560"/>
            <a:ext cx="1198563" cy="630237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ja-JP" sz="9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9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9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縦：スパイシー度</a:t>
            </a:r>
            <a:endParaRPr lang="en-US" altLang="ja-JP" sz="9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9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横：広がり度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3C10751-F915-6F79-FC6B-65554E831761}"/>
              </a:ext>
            </a:extLst>
          </p:cNvPr>
          <p:cNvSpPr/>
          <p:nvPr userDrawn="1"/>
        </p:nvSpPr>
        <p:spPr bwMode="auto">
          <a:xfrm>
            <a:off x="20994" y="558994"/>
            <a:ext cx="4572000" cy="37976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400" dirty="0">
                <a:solidFill>
                  <a:prstClr val="white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１．　スパイシー度　</a:t>
            </a:r>
            <a:endParaRPr kumimoji="1" lang="en-US" altLang="ja-JP" sz="1400" dirty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100" b="0" dirty="0">
                <a:solidFill>
                  <a:prstClr val="white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自社のビジョン・光る個性</a:t>
            </a:r>
            <a:endParaRPr kumimoji="1" lang="en-US" altLang="ja-JP" sz="1100" b="0" dirty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E843B9F-6494-4FFE-A036-9A08BB97CF4A}"/>
              </a:ext>
            </a:extLst>
          </p:cNvPr>
          <p:cNvSpPr/>
          <p:nvPr userDrawn="1"/>
        </p:nvSpPr>
        <p:spPr bwMode="auto">
          <a:xfrm>
            <a:off x="37993" y="547688"/>
            <a:ext cx="9068015" cy="511048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ja-JP" altLang="en-US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7BF61FF5-A884-26B8-1089-AFCA0708BB5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30265"/>
            <a:ext cx="581968" cy="262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1CCCDB5-B04B-0849-17EA-2CA9E1560F98}"/>
              </a:ext>
            </a:extLst>
          </p:cNvPr>
          <p:cNvSpPr/>
          <p:nvPr userDrawn="1"/>
        </p:nvSpPr>
        <p:spPr bwMode="auto">
          <a:xfrm>
            <a:off x="37992" y="2913062"/>
            <a:ext cx="4567173" cy="4397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400" dirty="0">
                <a:solidFill>
                  <a:prstClr val="white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２．　広がり度</a:t>
            </a:r>
            <a:endParaRPr kumimoji="1" lang="en-US" altLang="ja-JP" sz="1100" b="0" dirty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100" b="0" dirty="0">
                <a:solidFill>
                  <a:prstClr val="white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現在のお客様の特徴や実績／今後コラボしてみたい企業例</a:t>
            </a:r>
            <a:endParaRPr kumimoji="1" lang="en-US" altLang="ja-JP" sz="1100" b="0" dirty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" name="テキスト ボックス 22">
            <a:extLst>
              <a:ext uri="{FF2B5EF4-FFF2-40B4-BE49-F238E27FC236}">
                <a16:creationId xmlns:a16="http://schemas.microsoft.com/office/drawing/2014/main" id="{2610CDAB-0F67-9660-9987-1F47E5C4475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787900" y="147638"/>
            <a:ext cx="11699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お名前</a:t>
            </a:r>
            <a:endParaRPr lang="ja-JP" altLang="en-US" sz="1200" b="0" u="sng">
              <a:solidFill>
                <a:srgbClr val="0000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4" name="テキスト ボックス 23">
            <a:extLst>
              <a:ext uri="{FF2B5EF4-FFF2-40B4-BE49-F238E27FC236}">
                <a16:creationId xmlns:a16="http://schemas.microsoft.com/office/drawing/2014/main" id="{7011A4DA-7105-2E35-9120-0CFDA272397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589213" y="149225"/>
            <a:ext cx="11699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会社名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29AC6DEE-7A4F-A2B1-D0ED-BAE57B908C53}"/>
              </a:ext>
            </a:extLst>
          </p:cNvPr>
          <p:cNvCxnSpPr/>
          <p:nvPr userDrawn="1"/>
        </p:nvCxnSpPr>
        <p:spPr>
          <a:xfrm>
            <a:off x="2555875" y="482600"/>
            <a:ext cx="59769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23">
            <a:extLst>
              <a:ext uri="{FF2B5EF4-FFF2-40B4-BE49-F238E27FC236}">
                <a16:creationId xmlns:a16="http://schemas.microsoft.com/office/drawing/2014/main" id="{71E38CBA-244C-1767-DB80-E4586AE157C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875463" y="153988"/>
            <a:ext cx="116998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業　種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FB71C49-35A6-D17F-37E8-00C3471A8B50}"/>
              </a:ext>
            </a:extLst>
          </p:cNvPr>
          <p:cNvSpPr/>
          <p:nvPr userDrawn="1"/>
        </p:nvSpPr>
        <p:spPr bwMode="auto">
          <a:xfrm>
            <a:off x="4590638" y="548007"/>
            <a:ext cx="4521890" cy="627063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4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３．スパイシーマップ と 会社の未来</a:t>
            </a:r>
            <a:endParaRPr kumimoji="1" lang="en-US" altLang="ja-JP" sz="1400" b="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" name="円/楕円 32">
            <a:extLst>
              <a:ext uri="{FF2B5EF4-FFF2-40B4-BE49-F238E27FC236}">
                <a16:creationId xmlns:a16="http://schemas.microsoft.com/office/drawing/2014/main" id="{BBFCCA9D-940B-444D-437F-7110617E529D}"/>
              </a:ext>
            </a:extLst>
          </p:cNvPr>
          <p:cNvSpPr/>
          <p:nvPr userDrawn="1"/>
        </p:nvSpPr>
        <p:spPr bwMode="auto">
          <a:xfrm>
            <a:off x="5140771" y="2006947"/>
            <a:ext cx="107950" cy="92075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sz="1400" b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0" name="テキスト ボックス 39">
            <a:extLst>
              <a:ext uri="{FF2B5EF4-FFF2-40B4-BE49-F238E27FC236}">
                <a16:creationId xmlns:a16="http://schemas.microsoft.com/office/drawing/2014/main" id="{0C246BEA-2EDF-C0B7-F9E1-90BF71F43FC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177283" y="1954560"/>
            <a:ext cx="69762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" b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←現状位置</a:t>
            </a:r>
          </a:p>
        </p:txBody>
      </p:sp>
      <p:sp>
        <p:nvSpPr>
          <p:cNvPr id="21" name="星 5 35">
            <a:extLst>
              <a:ext uri="{FF2B5EF4-FFF2-40B4-BE49-F238E27FC236}">
                <a16:creationId xmlns:a16="http://schemas.microsoft.com/office/drawing/2014/main" id="{950C8295-1306-7E5D-90C8-54B6CB459D63}"/>
              </a:ext>
            </a:extLst>
          </p:cNvPr>
          <p:cNvSpPr/>
          <p:nvPr userDrawn="1"/>
        </p:nvSpPr>
        <p:spPr bwMode="auto">
          <a:xfrm>
            <a:off x="5123308" y="2137122"/>
            <a:ext cx="138113" cy="117475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sz="1400" b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2" name="テキスト ボックス 39">
            <a:extLst>
              <a:ext uri="{FF2B5EF4-FFF2-40B4-BE49-F238E27FC236}">
                <a16:creationId xmlns:a16="http://schemas.microsoft.com/office/drawing/2014/main" id="{31CA17F9-1B47-F07E-CF02-C73DA35D729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188396" y="2116485"/>
            <a:ext cx="110799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" b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←目指したいところ</a:t>
            </a:r>
          </a:p>
        </p:txBody>
      </p:sp>
      <p:sp>
        <p:nvSpPr>
          <p:cNvPr id="23" name="テキスト ボックス 1">
            <a:extLst>
              <a:ext uri="{FF2B5EF4-FFF2-40B4-BE49-F238E27FC236}">
                <a16:creationId xmlns:a16="http://schemas.microsoft.com/office/drawing/2014/main" id="{2F488CE2-39EC-B081-6010-C4F101547FA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789933" y="1359247"/>
            <a:ext cx="1878013" cy="57708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5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＜スパイシーマップ＞</a:t>
            </a:r>
            <a:br>
              <a:rPr lang="en-US" altLang="ja-JP" sz="105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</a:br>
            <a:r>
              <a:rPr lang="ja-JP" altLang="en-US" sz="105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スパイシー度、広がり度を</a:t>
            </a:r>
            <a:br>
              <a:rPr lang="en-US" altLang="ja-JP" sz="105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</a:br>
            <a:r>
              <a:rPr lang="ja-JP" altLang="en-US" sz="105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●☆でご記入ください</a:t>
            </a:r>
            <a:endParaRPr lang="en-US" altLang="ja-JP" sz="105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6" name="テキスト ボックス 42">
            <a:extLst>
              <a:ext uri="{FF2B5EF4-FFF2-40B4-BE49-F238E27FC236}">
                <a16:creationId xmlns:a16="http://schemas.microsoft.com/office/drawing/2014/main" id="{1EE794CE-FD34-A5B8-37B1-12140798F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8464" y="1290251"/>
            <a:ext cx="866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スパイシー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7" name="テキスト ボックス 43">
            <a:extLst>
              <a:ext uri="{FF2B5EF4-FFF2-40B4-BE49-F238E27FC236}">
                <a16:creationId xmlns:a16="http://schemas.microsoft.com/office/drawing/2014/main" id="{63EC78DE-3E75-E625-B62D-E95191A31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8464" y="2695446"/>
            <a:ext cx="866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マイルド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8" name="テキスト ボックス 44">
            <a:extLst>
              <a:ext uri="{FF2B5EF4-FFF2-40B4-BE49-F238E27FC236}">
                <a16:creationId xmlns:a16="http://schemas.microsoft.com/office/drawing/2014/main" id="{82340860-A436-F866-94A7-25CD1637B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2773" y="1505992"/>
            <a:ext cx="49244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顧客（販路）の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幅広さ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9" name="テキスト ボックス 45">
            <a:extLst>
              <a:ext uri="{FF2B5EF4-FFF2-40B4-BE49-F238E27FC236}">
                <a16:creationId xmlns:a16="http://schemas.microsoft.com/office/drawing/2014/main" id="{BEB10C15-5ECD-AD62-883F-4CD289A9B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9837" y="1687860"/>
            <a:ext cx="49244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地域密着など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000" b="0" dirty="0">
                <a:solidFill>
                  <a:srgbClr val="6633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深さ</a:t>
            </a: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4CD66070-B206-A186-6F47-8244F47996D4}"/>
              </a:ext>
            </a:extLst>
          </p:cNvPr>
          <p:cNvSpPr/>
          <p:nvPr userDrawn="1"/>
        </p:nvSpPr>
        <p:spPr bwMode="auto">
          <a:xfrm>
            <a:off x="4672178" y="1268760"/>
            <a:ext cx="4364318" cy="1636712"/>
          </a:xfrm>
          <a:prstGeom prst="rect">
            <a:avLst/>
          </a:prstGeom>
          <a:noFill/>
          <a:ln w="9525" cap="flat" cmpd="sng" algn="ctr">
            <a:solidFill>
              <a:schemeClr val="accent2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ja-JP" altLang="en-US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2" name="角丸四角形 2">
            <a:extLst>
              <a:ext uri="{FF2B5EF4-FFF2-40B4-BE49-F238E27FC236}">
                <a16:creationId xmlns:a16="http://schemas.microsoft.com/office/drawing/2014/main" id="{F6EB4167-4926-FE2E-753D-BF04978D70D3}"/>
              </a:ext>
            </a:extLst>
          </p:cNvPr>
          <p:cNvSpPr/>
          <p:nvPr userDrawn="1"/>
        </p:nvSpPr>
        <p:spPr>
          <a:xfrm>
            <a:off x="1115616" y="5684686"/>
            <a:ext cx="2318758" cy="19258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ja-JP" altLang="en-US" sz="1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ここがすごい！３大ポイント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4960E7D-62D8-6387-4177-53AF6CEA443E}"/>
              </a:ext>
            </a:extLst>
          </p:cNvPr>
          <p:cNvSpPr/>
          <p:nvPr userDrawn="1"/>
        </p:nvSpPr>
        <p:spPr bwMode="auto">
          <a:xfrm>
            <a:off x="4571999" y="5792468"/>
            <a:ext cx="4534008" cy="1035050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4" name="角丸四角形 36">
            <a:extLst>
              <a:ext uri="{FF2B5EF4-FFF2-40B4-BE49-F238E27FC236}">
                <a16:creationId xmlns:a16="http://schemas.microsoft.com/office/drawing/2014/main" id="{9162FFDD-F64B-0BC8-DD8C-BD4C94623924}"/>
              </a:ext>
            </a:extLst>
          </p:cNvPr>
          <p:cNvSpPr/>
          <p:nvPr userDrawn="1"/>
        </p:nvSpPr>
        <p:spPr>
          <a:xfrm>
            <a:off x="4895034" y="5700367"/>
            <a:ext cx="3913096" cy="192587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ja-JP" altLang="en-US" sz="11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（事業承継部門）</a:t>
            </a:r>
            <a:r>
              <a:rPr kumimoji="1" lang="ja-JP" altLang="en-US" sz="105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自分の代で実施している新たな試みと成果</a:t>
            </a:r>
            <a:endParaRPr kumimoji="1" lang="ja-JP" altLang="en-US" sz="11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5" name="角丸四角形 37">
            <a:extLst>
              <a:ext uri="{FF2B5EF4-FFF2-40B4-BE49-F238E27FC236}">
                <a16:creationId xmlns:a16="http://schemas.microsoft.com/office/drawing/2014/main" id="{55750DFE-5F87-1443-ADD1-B11C810533B2}"/>
              </a:ext>
            </a:extLst>
          </p:cNvPr>
          <p:cNvSpPr/>
          <p:nvPr userDrawn="1"/>
        </p:nvSpPr>
        <p:spPr>
          <a:xfrm>
            <a:off x="8459788" y="179388"/>
            <a:ext cx="547687" cy="238125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1" lang="en-US" altLang="ja-JP" sz="105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2025</a:t>
            </a:r>
          </a:p>
        </p:txBody>
      </p:sp>
      <p:sp>
        <p:nvSpPr>
          <p:cNvPr id="36" name="テキスト ボックス 23">
            <a:extLst>
              <a:ext uri="{FF2B5EF4-FFF2-40B4-BE49-F238E27FC236}">
                <a16:creationId xmlns:a16="http://schemas.microsoft.com/office/drawing/2014/main" id="{E1EE7D54-EBB7-A0A2-1B63-11816988B5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43646" y="-2404"/>
            <a:ext cx="2083395" cy="5770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□</a:t>
            </a:r>
            <a:r>
              <a:rPr lang="en-US" altLang="ja-JP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J300</a:t>
            </a: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lang="en-US" altLang="ja-JP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in</a:t>
            </a: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（　　　　　　　）</a:t>
            </a:r>
            <a:endParaRPr lang="en-US" altLang="ja-JP" sz="1050" b="0" dirty="0">
              <a:solidFill>
                <a:srgbClr val="0000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□アワード</a:t>
            </a:r>
            <a:r>
              <a:rPr lang="en-US" altLang="ja-JP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of</a:t>
            </a: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アワード</a:t>
            </a:r>
            <a:endParaRPr lang="en-US" altLang="ja-JP" sz="1050" b="0" dirty="0">
              <a:solidFill>
                <a:srgbClr val="0000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□一般公募 ☑事業承継部門　</a:t>
            </a:r>
          </a:p>
        </p:txBody>
      </p:sp>
      <p:sp>
        <p:nvSpPr>
          <p:cNvPr id="37" name="テキスト ボックス 23">
            <a:extLst>
              <a:ext uri="{FF2B5EF4-FFF2-40B4-BE49-F238E27FC236}">
                <a16:creationId xmlns:a16="http://schemas.microsoft.com/office/drawing/2014/main" id="{2662AA79-FCB9-E399-FA41-0CE75F60A20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589" y="260739"/>
            <a:ext cx="898003" cy="276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200" b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PR</a:t>
            </a:r>
            <a:r>
              <a:rPr lang="ja-JP" altLang="en-US" sz="1200" b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シート</a:t>
            </a:r>
          </a:p>
        </p:txBody>
      </p: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8526AA9D-668F-18DD-3B23-26B08AEACED7}"/>
              </a:ext>
            </a:extLst>
          </p:cNvPr>
          <p:cNvCxnSpPr>
            <a:cxnSpLocks/>
          </p:cNvCxnSpPr>
          <p:nvPr userDrawn="1"/>
        </p:nvCxnSpPr>
        <p:spPr>
          <a:xfrm>
            <a:off x="4590637" y="574530"/>
            <a:ext cx="0" cy="51119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DD059A6-9A4A-9D0B-8DC5-43B67AC733A9}"/>
              </a:ext>
            </a:extLst>
          </p:cNvPr>
          <p:cNvCxnSpPr>
            <a:cxnSpLocks/>
          </p:cNvCxnSpPr>
          <p:nvPr userDrawn="1"/>
        </p:nvCxnSpPr>
        <p:spPr>
          <a:xfrm flipV="1">
            <a:off x="7740352" y="6021388"/>
            <a:ext cx="0" cy="700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5FA20A9D-A08D-DA0D-DA5F-8334DEABBE10}"/>
              </a:ext>
            </a:extLst>
          </p:cNvPr>
          <p:cNvCxnSpPr>
            <a:cxnSpLocks/>
            <a:stCxn id="26" idx="2"/>
            <a:endCxn id="27" idx="0"/>
          </p:cNvCxnSpPr>
          <p:nvPr userDrawn="1"/>
        </p:nvCxnSpPr>
        <p:spPr>
          <a:xfrm>
            <a:off x="7751852" y="1536472"/>
            <a:ext cx="0" cy="1158974"/>
          </a:xfrm>
          <a:prstGeom prst="straightConnector1">
            <a:avLst/>
          </a:prstGeom>
          <a:ln w="76200">
            <a:solidFill>
              <a:schemeClr val="bg2">
                <a:lumMod val="9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29C440E5-11B5-7757-6FBD-F462479FEF6E}"/>
              </a:ext>
            </a:extLst>
          </p:cNvPr>
          <p:cNvCxnSpPr>
            <a:cxnSpLocks/>
            <a:stCxn id="28" idx="1"/>
            <a:endCxn id="29" idx="3"/>
          </p:cNvCxnSpPr>
          <p:nvPr userDrawn="1"/>
        </p:nvCxnSpPr>
        <p:spPr>
          <a:xfrm flipH="1">
            <a:off x="7092280" y="2117974"/>
            <a:ext cx="1370493" cy="18355"/>
          </a:xfrm>
          <a:prstGeom prst="straightConnector1">
            <a:avLst/>
          </a:prstGeom>
          <a:ln w="76200">
            <a:solidFill>
              <a:schemeClr val="bg2">
                <a:lumMod val="9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792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3C69971-63E4-10D6-FA60-5B4B23FF9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7E3071AE-C804-4BF5-BF75-E619F6DA58C0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1AE8829-23B2-5CE5-0ABA-FD0BDE759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DB1F8AA-1D4E-8AD1-799C-8A61DEF20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0" b="1"/>
            </a:lvl1pPr>
          </a:lstStyle>
          <a:p>
            <a:pPr>
              <a:defRPr/>
            </a:pPr>
            <a:fld id="{31D56255-6357-41D9-9A60-5550DA73A7F0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8679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E5FFC96-80DB-F10B-9A7B-9CE0BC442D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94D5757-6BD7-E616-8409-C4E77BD917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67A0766-8B98-3A5B-23BD-ACE08C105C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C87D67-380B-43D7-9114-5F71395398EA}" type="datetimeFigureOut">
              <a:rPr lang="ja-JP" altLang="en-US"/>
              <a:pPr>
                <a:defRPr/>
              </a:pPr>
              <a:t>2025/9/12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F37230-E13E-FB21-66AB-BD74AAEF55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2420D2-38CA-4260-ED1A-5FA2297785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b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300D75F-9790-4223-8DCD-335654CA9335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74" r:id="rId1"/>
    <p:sldLayoutId id="2147485175" r:id="rId2"/>
    <p:sldLayoutId id="2147485176" r:id="rId3"/>
    <p:sldLayoutId id="2147485177" r:id="rId4"/>
    <p:sldLayoutId id="2147485178" r:id="rId5"/>
    <p:sldLayoutId id="2147485179" r:id="rId6"/>
    <p:sldLayoutId id="2147485180" r:id="rId7"/>
    <p:sldLayoutId id="2147485185" r:id="rId8"/>
    <p:sldLayoutId id="2147485181" r:id="rId9"/>
    <p:sldLayoutId id="2147485182" r:id="rId10"/>
    <p:sldLayoutId id="2147485183" r:id="rId11"/>
    <p:sldLayoutId id="21474851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9022AC2-AED5-5DAD-EF68-81CDC5805BBC}"/>
              </a:ext>
            </a:extLst>
          </p:cNvPr>
          <p:cNvSpPr/>
          <p:nvPr/>
        </p:nvSpPr>
        <p:spPr bwMode="auto">
          <a:xfrm>
            <a:off x="75266" y="929040"/>
            <a:ext cx="4496733" cy="1955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0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＜会社として大切にしていること（ビジョン）＞</a:t>
            </a: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0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＜自社サービス ／ 他社にはない、強み・光る個性＞</a:t>
            </a: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D2DD23D-05E1-7C44-B71F-6BDA523CD9A2}"/>
              </a:ext>
            </a:extLst>
          </p:cNvPr>
          <p:cNvSpPr/>
          <p:nvPr/>
        </p:nvSpPr>
        <p:spPr bwMode="auto">
          <a:xfrm>
            <a:off x="44177" y="3352799"/>
            <a:ext cx="4527822" cy="23288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0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＜現在：お客様の特徴・実績＞</a:t>
            </a: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0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＜今後、増やしたいお客様や関係性のつくりかた＞</a:t>
            </a: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0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＜今後コラボレーションしてみたい大企業＞</a:t>
            </a: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168" name="テキスト ボックス 1">
            <a:extLst>
              <a:ext uri="{FF2B5EF4-FFF2-40B4-BE49-F238E27FC236}">
                <a16:creationId xmlns:a16="http://schemas.microsoft.com/office/drawing/2014/main" id="{CC6BBEEF-4275-433D-3506-CB05149CD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5165" y="2989317"/>
            <a:ext cx="4494658" cy="270843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＜目指したい姿（</a:t>
            </a:r>
            <a:r>
              <a:rPr lang="en-US" altLang="ja-JP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3</a:t>
            </a:r>
            <a:r>
              <a:rPr lang="ja-JP" altLang="en-US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年後）＞</a:t>
            </a: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＜企業とのコラボレーションで自社に生まれる可能性＞</a:t>
            </a: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＜コラボ先企業が受けられるメリット＞</a:t>
            </a: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ja-JP" altLang="en-US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CB7DED7-C487-2888-80DF-B4DA433F7ABD}"/>
              </a:ext>
            </a:extLst>
          </p:cNvPr>
          <p:cNvSpPr/>
          <p:nvPr/>
        </p:nvSpPr>
        <p:spPr bwMode="auto">
          <a:xfrm>
            <a:off x="37993" y="5877272"/>
            <a:ext cx="4461999" cy="9563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1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①</a:t>
            </a: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1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②</a:t>
            </a: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1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③</a:t>
            </a: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" name="星 5 35">
            <a:extLst>
              <a:ext uri="{FF2B5EF4-FFF2-40B4-BE49-F238E27FC236}">
                <a16:creationId xmlns:a16="http://schemas.microsoft.com/office/drawing/2014/main" id="{E98987FA-F7A8-E525-9DE3-003710E30B75}"/>
              </a:ext>
            </a:extLst>
          </p:cNvPr>
          <p:cNvSpPr/>
          <p:nvPr/>
        </p:nvSpPr>
        <p:spPr bwMode="auto">
          <a:xfrm>
            <a:off x="5123308" y="2137122"/>
            <a:ext cx="138113" cy="117475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sz="1400" b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6" name="テキスト ボックス 23">
            <a:extLst>
              <a:ext uri="{FF2B5EF4-FFF2-40B4-BE49-F238E27FC236}">
                <a16:creationId xmlns:a16="http://schemas.microsoft.com/office/drawing/2014/main" id="{E1EE7D54-EBB7-A0A2-1B63-11816988B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646" y="-2404"/>
            <a:ext cx="2083395" cy="5770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□</a:t>
            </a:r>
            <a:r>
              <a:rPr lang="en-US" altLang="ja-JP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J300</a:t>
            </a: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lang="en-US" altLang="ja-JP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in</a:t>
            </a: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（　　　　　　　）</a:t>
            </a:r>
            <a:endParaRPr lang="en-US" altLang="ja-JP" sz="1050" b="0" dirty="0">
              <a:solidFill>
                <a:srgbClr val="0000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□アワード</a:t>
            </a:r>
            <a:r>
              <a:rPr lang="en-US" altLang="ja-JP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of</a:t>
            </a: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アワード</a:t>
            </a:r>
            <a:endParaRPr lang="en-US" altLang="ja-JP" sz="1050" b="0" dirty="0">
              <a:solidFill>
                <a:srgbClr val="0000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ja-JP" altLang="en-US" sz="1050" b="0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□一般公募　</a:t>
            </a:r>
          </a:p>
        </p:txBody>
      </p:sp>
      <p:sp>
        <p:nvSpPr>
          <p:cNvPr id="3" name="円/楕円 32">
            <a:extLst>
              <a:ext uri="{FF2B5EF4-FFF2-40B4-BE49-F238E27FC236}">
                <a16:creationId xmlns:a16="http://schemas.microsoft.com/office/drawing/2014/main" id="{640821AF-29D5-E125-5A12-C0B0070E38B6}"/>
              </a:ext>
            </a:extLst>
          </p:cNvPr>
          <p:cNvSpPr/>
          <p:nvPr/>
        </p:nvSpPr>
        <p:spPr bwMode="auto">
          <a:xfrm>
            <a:off x="5140771" y="2006947"/>
            <a:ext cx="107950" cy="92075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sz="1400" b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2" name="テキスト ボックス 1">
            <a:extLst>
              <a:ext uri="{FF2B5EF4-FFF2-40B4-BE49-F238E27FC236}">
                <a16:creationId xmlns:a16="http://schemas.microsoft.com/office/drawing/2014/main" id="{66C77457-CE8D-525C-ACC3-8849E46D4F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1450" y="5926980"/>
            <a:ext cx="1352550" cy="83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1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設立年</a:t>
            </a:r>
            <a:endParaRPr lang="en-US" altLang="ja-JP" sz="11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1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承継年</a:t>
            </a:r>
            <a:endParaRPr lang="en-US" altLang="ja-JP" sz="11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1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従業員数</a:t>
            </a:r>
          </a:p>
        </p:txBody>
      </p:sp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20A25C2F-92E9-7723-7ED6-A4166107C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5165" y="2989317"/>
            <a:ext cx="4494658" cy="270843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＜目指したい姿（</a:t>
            </a:r>
            <a:r>
              <a:rPr lang="en-US" altLang="ja-JP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3</a:t>
            </a:r>
            <a:r>
              <a:rPr lang="ja-JP" altLang="en-US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年後）＞</a:t>
            </a: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＜企業とのコラボレーションで自社に生まれる可能性＞</a:t>
            </a: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＜コラボ先企業が受けられるメリット＞</a:t>
            </a:r>
            <a:endParaRPr lang="en-US" altLang="ja-JP" sz="1000" b="0" dirty="0">
              <a:solidFill>
                <a:schemeClr val="tx1">
                  <a:lumMod val="85000"/>
                  <a:lumOff val="15000"/>
                </a:schemeClr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ja-JP" altLang="en-US" sz="1000" b="0" dirty="0">
              <a:solidFill>
                <a:srgbClr val="6633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E7087EA-1FD3-B762-E852-A1BAD39EA71D}"/>
              </a:ext>
            </a:extLst>
          </p:cNvPr>
          <p:cNvSpPr/>
          <p:nvPr/>
        </p:nvSpPr>
        <p:spPr bwMode="auto">
          <a:xfrm>
            <a:off x="37993" y="5877272"/>
            <a:ext cx="4461999" cy="9563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1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①</a:t>
            </a: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1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②</a:t>
            </a: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1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③</a:t>
            </a: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E030DF9-3386-1612-B101-2356700A0FD5}"/>
              </a:ext>
            </a:extLst>
          </p:cNvPr>
          <p:cNvSpPr/>
          <p:nvPr/>
        </p:nvSpPr>
        <p:spPr bwMode="auto">
          <a:xfrm>
            <a:off x="75266" y="929040"/>
            <a:ext cx="4496733" cy="1955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0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＜会社として大切にしていること（ビジョン）＞</a:t>
            </a: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0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＜自社サービス ／ 他社にはない、強み・光る個性＞</a:t>
            </a: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324295E-EE23-DC46-9C3A-99379851846F}"/>
              </a:ext>
            </a:extLst>
          </p:cNvPr>
          <p:cNvSpPr/>
          <p:nvPr/>
        </p:nvSpPr>
        <p:spPr bwMode="auto">
          <a:xfrm>
            <a:off x="44177" y="3352799"/>
            <a:ext cx="4527822" cy="23288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0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＜現在：お客様の特徴・実績＞</a:t>
            </a: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0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＜今後、増やしたいお客様や関係性のつくりかた＞</a:t>
            </a: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000" b="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＜今後コラボレーションしてみたい大企業＞</a:t>
            </a:r>
            <a:endParaRPr kumimoji="1" lang="en-US" altLang="ja-JP" sz="10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1100" b="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4" name="星 5 35">
            <a:extLst>
              <a:ext uri="{FF2B5EF4-FFF2-40B4-BE49-F238E27FC236}">
                <a16:creationId xmlns:a16="http://schemas.microsoft.com/office/drawing/2014/main" id="{F827E8A4-530E-6167-DC4A-A38A6542180B}"/>
              </a:ext>
            </a:extLst>
          </p:cNvPr>
          <p:cNvSpPr/>
          <p:nvPr/>
        </p:nvSpPr>
        <p:spPr bwMode="auto">
          <a:xfrm>
            <a:off x="5123308" y="2137122"/>
            <a:ext cx="138113" cy="117475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sz="1400" b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" name="円/楕円 32">
            <a:extLst>
              <a:ext uri="{FF2B5EF4-FFF2-40B4-BE49-F238E27FC236}">
                <a16:creationId xmlns:a16="http://schemas.microsoft.com/office/drawing/2014/main" id="{8D9DB5C8-87E8-F435-3FB8-DD3CFE38158C}"/>
              </a:ext>
            </a:extLst>
          </p:cNvPr>
          <p:cNvSpPr/>
          <p:nvPr/>
        </p:nvSpPr>
        <p:spPr bwMode="auto">
          <a:xfrm>
            <a:off x="5140771" y="2006947"/>
            <a:ext cx="107950" cy="92075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 sz="1400" b="0">
              <a:solidFill>
                <a:prstClr val="white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18492</TotalTime>
  <Pages>0</Pages>
  <Words>186</Words>
  <Characters>0</Characters>
  <Application>Microsoft Office PowerPoint</Application>
  <DocSecurity>0</DocSecurity>
  <PresentationFormat>画面に合わせる (4:3)</PresentationFormat>
  <Lines>0</Lines>
  <Paragraphs>98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UD デジタル 教科書体 NP-B</vt:lpstr>
      <vt:lpstr>UD デジタル 教科書体 N-R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KYOKO YOKOTA</dc:creator>
  <cp:lastModifiedBy>花菜子 神田</cp:lastModifiedBy>
  <cp:revision>656</cp:revision>
  <cp:lastPrinted>2015-09-08T06:28:01Z</cp:lastPrinted>
  <dcterms:created xsi:type="dcterms:W3CDTF">2006-10-26T13:14:32Z</dcterms:created>
  <dcterms:modified xsi:type="dcterms:W3CDTF">2025-09-12T08:26:07Z</dcterms:modified>
</cp:coreProperties>
</file>